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media1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850900" y="1270000"/>
            <a:ext cx="113030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850900" y="4864100"/>
            <a:ext cx="11303000" cy="1574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3" name="Shape 93"/>
          <p:cNvSpPr/>
          <p:nvPr>
            <p:ph type="body" sz="quarter" idx="14"/>
          </p:nvPr>
        </p:nvSpPr>
        <p:spPr>
          <a:xfrm>
            <a:off x="1270000" y="42672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hape 10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825500" y="914400"/>
            <a:ext cx="11341100" cy="5740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787400" y="6807200"/>
            <a:ext cx="11430000" cy="1219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title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hape 3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pic" sz="half" idx="13"/>
          </p:nvPr>
        </p:nvSpPr>
        <p:spPr>
          <a:xfrm>
            <a:off x="7200900" y="1257300"/>
            <a:ext cx="5016500" cy="7213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8" name="Shape 38"/>
          <p:cNvSpPr/>
          <p:nvPr>
            <p:ph type="title"/>
          </p:nvPr>
        </p:nvSpPr>
        <p:spPr>
          <a:xfrm>
            <a:off x="787400" y="1384300"/>
            <a:ext cx="56388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39" name="Shape 39"/>
          <p:cNvSpPr/>
          <p:nvPr>
            <p:ph type="body" sz="quarter" idx="1"/>
          </p:nvPr>
        </p:nvSpPr>
        <p:spPr>
          <a:xfrm>
            <a:off x="787400" y="4876800"/>
            <a:ext cx="5638800" cy="3759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hape 4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hape 4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6" name="Shape 56"/>
          <p:cNvSpPr/>
          <p:nvPr>
            <p:ph type="body" idx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hape 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pic" sz="half" idx="13"/>
          </p:nvPr>
        </p:nvSpPr>
        <p:spPr>
          <a:xfrm>
            <a:off x="7213600" y="2755900"/>
            <a:ext cx="50165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5" name="Shape 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Shape 66"/>
          <p:cNvSpPr/>
          <p:nvPr>
            <p:ph type="body" sz="half" idx="1"/>
          </p:nvPr>
        </p:nvSpPr>
        <p:spPr>
          <a:xfrm>
            <a:off x="787400" y="2768600"/>
            <a:ext cx="54229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hape 6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pic" sz="quarter" idx="13"/>
          </p:nvPr>
        </p:nvSpPr>
        <p:spPr>
          <a:xfrm>
            <a:off x="6858000" y="5105400"/>
            <a:ext cx="5321300" cy="338138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Shape 83"/>
          <p:cNvSpPr/>
          <p:nvPr>
            <p:ph type="pic" sz="quarter" idx="14"/>
          </p:nvPr>
        </p:nvSpPr>
        <p:spPr>
          <a:xfrm>
            <a:off x="6858000" y="1270000"/>
            <a:ext cx="5316292" cy="3378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half" idx="15"/>
          </p:nvPr>
        </p:nvSpPr>
        <p:spPr>
          <a:xfrm>
            <a:off x="1143000" y="1244600"/>
            <a:ext cx="5219700" cy="7213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sldNum" sz="quarter" idx="2"/>
          </p:nvPr>
        </p:nvSpPr>
        <p:spPr>
          <a:xfrm>
            <a:off x="12534899" y="9309100"/>
            <a:ext cx="312015" cy="312343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body" idx="1"/>
          </p:nvPr>
        </p:nvSpPr>
        <p:spPr>
          <a:xfrm>
            <a:off x="787400" y="1371600"/>
            <a:ext cx="11430000" cy="70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2536220" y="9309100"/>
            <a:ext cx="312015" cy="31234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b="1" sz="1400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889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333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1778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2222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2667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3111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3556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4000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4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/>
            <a:r>
              <a:t>Sense</a:t>
            </a:r>
          </a:p>
        </p:txBody>
      </p:sp>
      <p:sp>
        <p:nvSpPr>
          <p:cNvPr id="119" name="Shape 119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Crowdsourcing of Sensors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59650" y="2840502"/>
            <a:ext cx="7613968" cy="5571196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Shape 148"/>
          <p:cNvSpPr/>
          <p:nvPr>
            <p:ph type="title" idx="4294967295"/>
          </p:nvPr>
        </p:nvSpPr>
        <p:spPr>
          <a:xfrm>
            <a:off x="787400" y="254000"/>
            <a:ext cx="11430000" cy="172402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Real-time data processing</a:t>
            </a:r>
          </a:p>
        </p:txBody>
      </p:sp>
      <p:sp>
        <p:nvSpPr>
          <p:cNvPr id="149" name="Shape 149"/>
          <p:cNvSpPr/>
          <p:nvPr>
            <p:ph type="body" sz="quarter" idx="4294967295"/>
          </p:nvPr>
        </p:nvSpPr>
        <p:spPr>
          <a:xfrm>
            <a:off x="787400" y="2768600"/>
            <a:ext cx="4215535" cy="5715000"/>
          </a:xfrm>
          <a:prstGeom prst="rect">
            <a:avLst/>
          </a:prstGeom>
        </p:spPr>
        <p:txBody>
          <a:bodyPr/>
          <a:lstStyle/>
          <a:p>
            <a:pPr marL="451167" indent="-451167" defTabSz="508254">
              <a:spcBef>
                <a:spcPts val="0"/>
              </a:spcBef>
              <a:buBlip>
                <a:blip r:embed="rId3"/>
              </a:buBlip>
              <a:defRPr sz="3654">
                <a:solidFill>
                  <a:srgbClr val="73BFFF"/>
                </a:solidFill>
                <a:effectLst>
                  <a:outerShdw sx="100000" sy="100000" kx="0" ky="0" algn="b" rotWithShape="0" blurRad="44196" dist="33147" dir="5400000">
                    <a:srgbClr val="000000"/>
                  </a:outerShdw>
                </a:effectLst>
              </a:defRPr>
            </a:pPr>
            <a:r>
              <a:t>Volume, variety and velocity </a:t>
            </a:r>
          </a:p>
          <a:p>
            <a:pPr marL="451167" indent="-451167" defTabSz="508254">
              <a:spcBef>
                <a:spcPts val="0"/>
              </a:spcBef>
              <a:buBlip>
                <a:blip r:embed="rId3"/>
              </a:buBlip>
              <a:defRPr sz="3654">
                <a:solidFill>
                  <a:srgbClr val="73BFFF"/>
                </a:solidFill>
                <a:effectLst>
                  <a:outerShdw sx="100000" sy="100000" kx="0" ky="0" algn="b" rotWithShape="0" blurRad="44196" dist="33147" dir="5400000">
                    <a:srgbClr val="000000"/>
                  </a:outerShdw>
                </a:effectLst>
              </a:defRPr>
            </a:pPr>
            <a:r>
              <a:t>Proper data collection streams</a:t>
            </a:r>
          </a:p>
          <a:p>
            <a:pPr marL="451167" indent="-451167" defTabSz="508254">
              <a:spcBef>
                <a:spcPts val="0"/>
              </a:spcBef>
              <a:buBlip>
                <a:blip r:embed="rId3"/>
              </a:buBlip>
              <a:defRPr sz="3654">
                <a:solidFill>
                  <a:srgbClr val="73BFFF"/>
                </a:solidFill>
                <a:effectLst>
                  <a:outerShdw sx="100000" sy="100000" kx="0" ky="0" algn="b" rotWithShape="0" blurRad="44196" dist="33147" dir="5400000">
                    <a:srgbClr val="000000"/>
                  </a:outerShdw>
                </a:effectLst>
              </a:defRPr>
            </a:pPr>
            <a:r>
              <a:t>Parallel Processing</a:t>
            </a:r>
          </a:p>
          <a:p>
            <a:pPr marL="451167" indent="-451167" defTabSz="508254">
              <a:spcBef>
                <a:spcPts val="0"/>
              </a:spcBef>
              <a:buBlip>
                <a:blip r:embed="rId3"/>
              </a:buBlip>
              <a:defRPr sz="3654">
                <a:solidFill>
                  <a:srgbClr val="73BFFF"/>
                </a:solidFill>
                <a:effectLst>
                  <a:outerShdw sx="100000" sy="100000" kx="0" ky="0" algn="b" rotWithShape="0" blurRad="44196" dist="33147" dir="5400000">
                    <a:srgbClr val="000000"/>
                  </a:outerShdw>
                </a:effectLst>
              </a:defRPr>
            </a:pPr>
            <a:r>
              <a:t>Strong Network Connection</a:t>
            </a:r>
          </a:p>
          <a:p>
            <a:pPr marL="451167" indent="-451167" defTabSz="508254">
              <a:spcBef>
                <a:spcPts val="0"/>
              </a:spcBef>
              <a:buBlip>
                <a:blip r:embed="rId3"/>
              </a:buBlip>
              <a:defRPr sz="3654">
                <a:solidFill>
                  <a:srgbClr val="73BFFF"/>
                </a:solidFill>
                <a:effectLst>
                  <a:outerShdw sx="100000" sy="100000" kx="0" ky="0" algn="b" rotWithShape="0" blurRad="44196" dist="33147" dir="5400000">
                    <a:srgbClr val="000000"/>
                  </a:outerShdw>
                </a:effectLst>
              </a:defRPr>
            </a:pPr>
            <a:r>
              <a:t>Complex event processing engine</a:t>
            </a:r>
          </a:p>
        </p:txBody>
      </p:sp>
      <p:sp>
        <p:nvSpPr>
          <p:cNvPr id="150" name="Shape 150"/>
          <p:cNvSpPr/>
          <p:nvPr/>
        </p:nvSpPr>
        <p:spPr>
          <a:xfrm>
            <a:off x="787400" y="1811874"/>
            <a:ext cx="11430000" cy="6655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l" defTabSz="303783">
              <a:defRPr sz="3743">
                <a:effectLst>
                  <a:outerShdw sx="100000" sy="100000" kx="0" ky="0" algn="b" rotWithShape="0" blurRad="26416" dist="19812" dir="5400000">
                    <a:srgbClr val="000000"/>
                  </a:outerShdw>
                </a:effectLst>
              </a:defRPr>
            </a:lvl1pPr>
          </a:lstStyle>
          <a:p>
            <a:pPr/>
            <a:r>
              <a:t>Challenges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ctrTitle"/>
          </p:nvPr>
        </p:nvSpPr>
        <p:spPr>
          <a:xfrm>
            <a:off x="850900" y="1047606"/>
            <a:ext cx="11303000" cy="1147560"/>
          </a:xfrm>
          <a:prstGeom prst="rect">
            <a:avLst/>
          </a:prstGeom>
        </p:spPr>
        <p:txBody>
          <a:bodyPr/>
          <a:lstStyle>
            <a:lvl1pPr defTabSz="560831">
              <a:defRPr sz="6911">
                <a:solidFill>
                  <a:srgbClr val="009688"/>
                </a:solidFill>
                <a:effectLst>
                  <a:outerShdw sx="100000" sy="100000" kx="0" ky="0" algn="b" rotWithShape="0" blurRad="48768" dist="36576" dir="5400000">
                    <a:srgbClr val="000000"/>
                  </a:outerShdw>
                </a:effectLst>
              </a:defRPr>
            </a:lvl1pPr>
          </a:lstStyle>
          <a:p>
            <a:pPr/>
            <a:r>
              <a:t>Sense does…</a:t>
            </a:r>
          </a:p>
        </p:txBody>
      </p:sp>
      <p:sp>
        <p:nvSpPr>
          <p:cNvPr id="153" name="Shape 153"/>
          <p:cNvSpPr/>
          <p:nvPr/>
        </p:nvSpPr>
        <p:spPr>
          <a:xfrm>
            <a:off x="787400" y="3296868"/>
            <a:ext cx="11430000" cy="51867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marL="400050" indent="-400050" algn="l" defTabSz="525779">
              <a:spcBef>
                <a:spcPts val="3200"/>
              </a:spcBef>
              <a:buSzPct val="30000"/>
              <a:buBlip>
                <a:blip r:embed="rId2"/>
              </a:buBlip>
              <a:defRPr sz="3239">
                <a:effectLst>
                  <a:outerShdw sx="100000" sy="100000" kx="0" ky="0" algn="b" rotWithShape="0" blurRad="45720" dist="34289" dir="5400000">
                    <a:srgbClr val="000000"/>
                  </a:outerShdw>
                </a:effectLst>
              </a:defRPr>
            </a:pPr>
            <a:r>
              <a:t>On demand registering and unregistering of sensors</a:t>
            </a:r>
          </a:p>
          <a:p>
            <a:pPr marL="400050" indent="-400050" algn="l" defTabSz="525779">
              <a:spcBef>
                <a:spcPts val="3200"/>
              </a:spcBef>
              <a:buSzPct val="30000"/>
              <a:buBlip>
                <a:blip r:embed="rId2"/>
              </a:buBlip>
              <a:defRPr sz="3239">
                <a:effectLst>
                  <a:outerShdw sx="100000" sy="100000" kx="0" ky="0" algn="b" rotWithShape="0" blurRad="45720" dist="34289" dir="5400000">
                    <a:srgbClr val="000000"/>
                  </a:outerShdw>
                </a:effectLst>
              </a:defRPr>
            </a:pPr>
            <a:r>
              <a:t>On demand upload of Sensor data to cloud</a:t>
            </a:r>
          </a:p>
          <a:p>
            <a:pPr marL="400050" indent="-400050" algn="l" defTabSz="525779">
              <a:spcBef>
                <a:spcPts val="3200"/>
              </a:spcBef>
              <a:buSzPct val="30000"/>
              <a:buBlip>
                <a:blip r:embed="rId2"/>
              </a:buBlip>
              <a:defRPr sz="3239">
                <a:effectLst>
                  <a:outerShdw sx="100000" sy="100000" kx="0" ky="0" algn="b" rotWithShape="0" blurRad="45720" dist="34289" dir="5400000">
                    <a:srgbClr val="000000"/>
                  </a:outerShdw>
                </a:effectLst>
              </a:defRPr>
            </a:pPr>
            <a:r>
              <a:t>Dashboard displaying sensor values</a:t>
            </a:r>
          </a:p>
          <a:p>
            <a:pPr marL="400050" indent="-400050" algn="l" defTabSz="525779">
              <a:spcBef>
                <a:spcPts val="3200"/>
              </a:spcBef>
              <a:buSzPct val="30000"/>
              <a:buBlip>
                <a:blip r:embed="rId2"/>
              </a:buBlip>
              <a:defRPr sz="3239">
                <a:effectLst>
                  <a:outerShdw sx="100000" sy="100000" kx="0" ky="0" algn="b" rotWithShape="0" blurRad="45720" dist="34289" dir="5400000">
                    <a:srgbClr val="000000"/>
                  </a:outerShdw>
                </a:effectLst>
              </a:defRPr>
            </a:pPr>
            <a:r>
              <a:t>Sensor location mapping in google map</a:t>
            </a:r>
          </a:p>
          <a:p>
            <a:pPr marL="400050" indent="-400050" algn="l" defTabSz="525779">
              <a:spcBef>
                <a:spcPts val="3200"/>
              </a:spcBef>
              <a:buSzPct val="30000"/>
              <a:buBlip>
                <a:blip r:embed="rId2"/>
              </a:buBlip>
              <a:defRPr sz="3239">
                <a:effectLst>
                  <a:outerShdw sx="100000" sy="100000" kx="0" ky="0" algn="b" rotWithShape="0" blurRad="45720" dist="34289" dir="5400000">
                    <a:srgbClr val="000000"/>
                  </a:outerShdw>
                </a:effectLst>
              </a:defRPr>
            </a:pPr>
            <a:r>
              <a:t>Parse cloud for sensor data storage</a:t>
            </a:r>
          </a:p>
          <a:p>
            <a:pPr marL="400050" indent="-400050" algn="l" defTabSz="525779">
              <a:spcBef>
                <a:spcPts val="3200"/>
              </a:spcBef>
              <a:buSzPct val="30000"/>
              <a:buBlip>
                <a:blip r:embed="rId2"/>
              </a:buBlip>
              <a:defRPr sz="3239">
                <a:effectLst>
                  <a:outerShdw sx="100000" sy="100000" kx="0" ky="0" algn="b" rotWithShape="0" blurRad="45720" dist="34289" dir="5400000">
                    <a:srgbClr val="000000"/>
                  </a:outerShdw>
                </a:effectLst>
              </a:defRPr>
            </a:pPr>
            <a:r>
              <a:t>Material Design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Material Design</a:t>
            </a:r>
          </a:p>
        </p:txBody>
      </p:sp>
      <p:sp>
        <p:nvSpPr>
          <p:cNvPr id="156" name="Shape 156"/>
          <p:cNvSpPr/>
          <p:nvPr>
            <p:ph type="body" idx="4294967295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/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Modern UI for the sensing application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Use of Card Layout 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Custom designed layouts like Glass, Custom Button for different ui components 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Created GIF images animations using Movie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Use of fragments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Custom Icons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Screens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Main Screen</a:t>
            </a:r>
          </a:p>
        </p:txBody>
      </p:sp>
      <p:sp>
        <p:nvSpPr>
          <p:cNvPr id="161" name="Shape 16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Has three types of user</a:t>
            </a:r>
          </a:p>
        </p:txBody>
      </p:sp>
      <p:pic>
        <p:nvPicPr>
          <p:cNvPr id="162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7682" y="716951"/>
            <a:ext cx="4753414" cy="84305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title"/>
          </p:nvPr>
        </p:nvSpPr>
        <p:spPr>
          <a:xfrm>
            <a:off x="6334473" y="2080147"/>
            <a:ext cx="5638801" cy="1763006"/>
          </a:xfrm>
          <a:prstGeom prst="rect">
            <a:avLst/>
          </a:prstGeom>
        </p:spPr>
        <p:txBody>
          <a:bodyPr/>
          <a:lstStyle/>
          <a:p>
            <a:pPr/>
            <a:r>
              <a:t>Home Screen</a:t>
            </a:r>
          </a:p>
        </p:txBody>
      </p:sp>
      <p:sp>
        <p:nvSpPr>
          <p:cNvPr id="165" name="Shape 165"/>
          <p:cNvSpPr/>
          <p:nvPr>
            <p:ph type="body" sz="quarter" idx="1"/>
          </p:nvPr>
        </p:nvSpPr>
        <p:spPr>
          <a:xfrm>
            <a:off x="6334473" y="4217458"/>
            <a:ext cx="5638801" cy="3759201"/>
          </a:xfrm>
          <a:prstGeom prst="rect">
            <a:avLst/>
          </a:prstGeom>
        </p:spPr>
        <p:txBody>
          <a:bodyPr/>
          <a:lstStyle/>
          <a:p>
            <a:pPr marL="373379" indent="-373379" defTabSz="420624">
              <a:buSzPct val="75000"/>
              <a:buChar char="•"/>
              <a:defRPr sz="3024">
                <a:effectLst>
                  <a:outerShdw sx="100000" sy="100000" kx="0" ky="0" algn="b" rotWithShape="0" blurRad="36576" dist="27432" dir="5400000">
                    <a:srgbClr val="000000"/>
                  </a:outerShdw>
                </a:effectLst>
              </a:defRPr>
            </a:pPr>
            <a:r>
              <a:t>Shows list of available sensors and their current values</a:t>
            </a:r>
          </a:p>
          <a:p>
            <a:pPr marL="373379" indent="-373379" defTabSz="420624">
              <a:buSzPct val="75000"/>
              <a:buChar char="•"/>
              <a:defRPr sz="3024">
                <a:effectLst>
                  <a:outerShdw sx="100000" sy="100000" kx="0" ky="0" algn="b" rotWithShape="0" blurRad="36576" dist="27432" dir="5400000">
                    <a:srgbClr val="000000"/>
                  </a:outerShdw>
                </a:effectLst>
              </a:defRPr>
            </a:pPr>
            <a:r>
              <a:t>Map shows locations of Sensors from cloud data</a:t>
            </a:r>
          </a:p>
          <a:p>
            <a:pPr marL="373379" indent="-373379" defTabSz="420624">
              <a:buSzPct val="75000"/>
              <a:buChar char="•"/>
              <a:defRPr sz="3024">
                <a:effectLst>
                  <a:outerShdw sx="100000" sy="100000" kx="0" ky="0" algn="b" rotWithShape="0" blurRad="36576" dist="27432" dir="5400000">
                    <a:srgbClr val="000000"/>
                  </a:outerShdw>
                </a:effectLst>
              </a:defRPr>
            </a:pPr>
            <a:r>
              <a:t>You can customize the sensors data to upload</a:t>
            </a:r>
          </a:p>
          <a:p>
            <a:pPr marL="373379" indent="-373379" defTabSz="420624">
              <a:buSzPct val="75000"/>
              <a:buChar char="•"/>
              <a:defRPr sz="3024">
                <a:effectLst>
                  <a:outerShdw sx="100000" sy="100000" kx="0" ky="0" algn="b" rotWithShape="0" blurRad="36576" dist="27432" dir="5400000">
                    <a:srgbClr val="000000"/>
                  </a:outerShdw>
                </a:effectLst>
              </a:defRPr>
            </a:pPr>
            <a:r>
              <a:t>Upload data of registered sensors in cloud </a:t>
            </a:r>
          </a:p>
        </p:txBody>
      </p:sp>
      <p:pic>
        <p:nvPicPr>
          <p:cNvPr id="166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1543" y="560603"/>
            <a:ext cx="4782909" cy="8478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Dashboard</a:t>
            </a:r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18583" indent="-518583">
              <a:buSzPct val="75000"/>
              <a:buChar char="•"/>
            </a:pPr>
            <a:r>
              <a:t>List of sensors in phone with live values</a:t>
            </a:r>
          </a:p>
          <a:p>
            <a:pPr marL="518583" indent="-518583">
              <a:buSzPct val="75000"/>
              <a:buChar char="•"/>
            </a:pPr>
            <a:r>
              <a:t>Custom Card Layout</a:t>
            </a:r>
          </a:p>
        </p:txBody>
      </p:sp>
      <p:pic>
        <p:nvPicPr>
          <p:cNvPr id="170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58971" y="525753"/>
            <a:ext cx="4913057" cy="87020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title"/>
          </p:nvPr>
        </p:nvSpPr>
        <p:spPr>
          <a:xfrm>
            <a:off x="6334473" y="2080147"/>
            <a:ext cx="5638801" cy="1763006"/>
          </a:xfrm>
          <a:prstGeom prst="rect">
            <a:avLst/>
          </a:prstGeom>
        </p:spPr>
        <p:txBody>
          <a:bodyPr/>
          <a:lstStyle>
            <a:lvl1pPr defTabSz="479044">
              <a:defRPr sz="5904">
                <a:effectLst>
                  <a:outerShdw sx="100000" sy="100000" kx="0" ky="0" algn="b" rotWithShape="0" blurRad="41656" dist="31242" dir="5400000">
                    <a:srgbClr val="000000"/>
                  </a:outerShdw>
                </a:effectLst>
              </a:defRPr>
            </a:lvl1pPr>
          </a:lstStyle>
          <a:p>
            <a:pPr/>
            <a:r>
              <a:t>Register Sensors</a:t>
            </a:r>
          </a:p>
        </p:txBody>
      </p:sp>
      <p:sp>
        <p:nvSpPr>
          <p:cNvPr id="173" name="Shape 173"/>
          <p:cNvSpPr/>
          <p:nvPr>
            <p:ph type="body" sz="quarter" idx="1"/>
          </p:nvPr>
        </p:nvSpPr>
        <p:spPr>
          <a:xfrm>
            <a:off x="6334473" y="4217458"/>
            <a:ext cx="5638801" cy="3759201"/>
          </a:xfrm>
          <a:prstGeom prst="rect">
            <a:avLst/>
          </a:prstGeom>
        </p:spPr>
        <p:txBody>
          <a:bodyPr/>
          <a:lstStyle/>
          <a:p>
            <a:pPr marL="492654" indent="-492654" defTabSz="554990">
              <a:buSzPct val="75000"/>
              <a:buChar char="•"/>
              <a:defRPr sz="3989">
                <a:effectLst>
                  <a:outerShdw sx="100000" sy="100000" kx="0" ky="0" algn="b" rotWithShape="0" blurRad="48260" dist="36195" dir="5400000">
                    <a:srgbClr val="000000"/>
                  </a:outerShdw>
                </a:effectLst>
              </a:defRPr>
            </a:pPr>
            <a:r>
              <a:t>List of available  Sensors in phone</a:t>
            </a:r>
          </a:p>
          <a:p>
            <a:pPr marL="492654" indent="-492654" defTabSz="554990">
              <a:buSzPct val="75000"/>
              <a:buChar char="•"/>
              <a:defRPr sz="3989">
                <a:effectLst>
                  <a:outerShdw sx="100000" sy="100000" kx="0" ky="0" algn="b" rotWithShape="0" blurRad="48260" dist="36195" dir="5400000">
                    <a:srgbClr val="000000"/>
                  </a:outerShdw>
                </a:effectLst>
              </a:defRPr>
            </a:pPr>
            <a:r>
              <a:t>Facility to register and unregister sensor at anytime</a:t>
            </a:r>
          </a:p>
          <a:p>
            <a:pPr marL="492654" indent="-492654" defTabSz="554990">
              <a:buSzPct val="75000"/>
              <a:buChar char="•"/>
              <a:defRPr sz="3989">
                <a:effectLst>
                  <a:outerShdw sx="100000" sy="100000" kx="0" ky="0" algn="b" rotWithShape="0" blurRad="48260" dist="36195" dir="5400000">
                    <a:srgbClr val="000000"/>
                  </a:outerShdw>
                </a:effectLst>
              </a:defRPr>
            </a:pPr>
            <a:r>
              <a:t>Glass Layout for list UI</a:t>
            </a:r>
          </a:p>
        </p:txBody>
      </p:sp>
      <p:pic>
        <p:nvPicPr>
          <p:cNvPr id="17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3898" y="1020485"/>
            <a:ext cx="4474990" cy="79354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Upload Data</a:t>
            </a:r>
          </a:p>
        </p:txBody>
      </p:sp>
      <p:sp>
        <p:nvSpPr>
          <p:cNvPr id="177" name="Shape 1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82282" indent="-482282" defTabSz="543305">
              <a:buSzPct val="75000"/>
              <a:buChar char="•"/>
              <a:defRPr sz="3906">
                <a:effectLst>
                  <a:outerShdw sx="100000" sy="100000" kx="0" ky="0" algn="b" rotWithShape="0" blurRad="47244" dist="35433" dir="5400000">
                    <a:srgbClr val="000000"/>
                  </a:outerShdw>
                </a:effectLst>
              </a:defRPr>
            </a:pPr>
            <a:r>
              <a:t>Upload the sensor data after every 30 seconds </a:t>
            </a:r>
          </a:p>
          <a:p>
            <a:pPr marL="482282" indent="-482282" defTabSz="543305">
              <a:buSzPct val="75000"/>
              <a:buChar char="•"/>
              <a:defRPr sz="3906">
                <a:effectLst>
                  <a:outerShdw sx="100000" sy="100000" kx="0" ky="0" algn="b" rotWithShape="0" blurRad="47244" dist="35433" dir="5400000">
                    <a:srgbClr val="000000"/>
                  </a:outerShdw>
                </a:effectLst>
              </a:defRPr>
            </a:pPr>
            <a:r>
              <a:t>Async tasks </a:t>
            </a:r>
          </a:p>
          <a:p>
            <a:pPr marL="482282" indent="-482282" defTabSz="543305">
              <a:buSzPct val="75000"/>
              <a:buChar char="•"/>
              <a:defRPr sz="3906">
                <a:effectLst>
                  <a:outerShdw sx="100000" sy="100000" kx="0" ky="0" algn="b" rotWithShape="0" blurRad="47244" dist="35433" dir="5400000">
                    <a:srgbClr val="000000"/>
                  </a:outerShdw>
                </a:effectLst>
              </a:defRPr>
            </a:pPr>
            <a:r>
              <a:t>Use of only registered sensors</a:t>
            </a:r>
          </a:p>
          <a:p>
            <a:pPr marL="482282" indent="-482282" defTabSz="543305">
              <a:buSzPct val="75000"/>
              <a:buChar char="•"/>
              <a:defRPr sz="3906">
                <a:effectLst>
                  <a:outerShdw sx="100000" sy="100000" kx="0" ky="0" algn="b" rotWithShape="0" blurRad="47244" dist="35433" dir="5400000">
                    <a:srgbClr val="000000"/>
                  </a:outerShdw>
                </a:effectLst>
              </a:defRPr>
            </a:pPr>
            <a:r>
              <a:t>Custom GifView </a:t>
            </a:r>
          </a:p>
        </p:txBody>
      </p:sp>
      <p:pic>
        <p:nvPicPr>
          <p:cNvPr id="178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7497" y="695899"/>
            <a:ext cx="4725434" cy="83618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Threats in Crowdsourcing</a:t>
            </a:r>
          </a:p>
        </p:txBody>
      </p:sp>
      <p:sp>
        <p:nvSpPr>
          <p:cNvPr id="181" name="Shape 181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55600" indent="-355600" defTabSz="467359">
              <a:spcBef>
                <a:spcPts val="2800"/>
              </a:spcBef>
              <a:buBlip>
                <a:blip r:embed="rId2"/>
              </a:buBlip>
              <a:defRPr sz="2880">
                <a:effectLst>
                  <a:outerShdw sx="100000" sy="100000" kx="0" ky="0" algn="b" rotWithShape="0" blurRad="40640" dist="30480" dir="5400000">
                    <a:srgbClr val="000000"/>
                  </a:outerShdw>
                </a:effectLst>
              </a:defRPr>
            </a:pPr>
            <a:r>
              <a:t>Disclosure of user identity</a:t>
            </a:r>
          </a:p>
          <a:p>
            <a:pPr marL="355600" indent="-355600" defTabSz="467359">
              <a:spcBef>
                <a:spcPts val="2800"/>
              </a:spcBef>
              <a:buBlip>
                <a:blip r:embed="rId2"/>
              </a:buBlip>
              <a:defRPr sz="2880">
                <a:effectLst>
                  <a:outerShdw sx="100000" sy="100000" kx="0" ky="0" algn="b" rotWithShape="0" blurRad="40640" dist="30480" dir="5400000">
                    <a:srgbClr val="000000"/>
                  </a:outerShdw>
                </a:effectLst>
              </a:defRPr>
            </a:pPr>
            <a:r>
              <a:t>Disclosure of user location and activity</a:t>
            </a:r>
          </a:p>
          <a:p>
            <a:pPr marL="355600" indent="-355600" defTabSz="467359">
              <a:spcBef>
                <a:spcPts val="2800"/>
              </a:spcBef>
              <a:buBlip>
                <a:blip r:embed="rId2"/>
              </a:buBlip>
              <a:defRPr sz="2880">
                <a:effectLst>
                  <a:outerShdw sx="100000" sy="100000" kx="0" ky="0" algn="b" rotWithShape="0" blurRad="40640" dist="30480" dir="5400000">
                    <a:srgbClr val="000000"/>
                  </a:outerShdw>
                </a:effectLst>
              </a:defRPr>
            </a:pPr>
            <a:r>
              <a:t>Lack of user privacy awareness</a:t>
            </a:r>
          </a:p>
          <a:p>
            <a:pPr marL="355600" indent="-355600" defTabSz="467359">
              <a:spcBef>
                <a:spcPts val="2800"/>
              </a:spcBef>
              <a:buBlip>
                <a:blip r:embed="rId2"/>
              </a:buBlip>
              <a:defRPr sz="2880">
                <a:effectLst>
                  <a:outerShdw sx="100000" sy="100000" kx="0" ky="0" algn="b" rotWithShape="0" blurRad="40640" dist="30480" dir="5400000">
                    <a:srgbClr val="000000"/>
                  </a:outerShdw>
                </a:effectLst>
              </a:defRPr>
            </a:pPr>
            <a:r>
              <a:t>Vulnerability of mobile devices</a:t>
            </a:r>
          </a:p>
          <a:p>
            <a:pPr marL="355600" indent="-355600" defTabSz="467359">
              <a:spcBef>
                <a:spcPts val="2800"/>
              </a:spcBef>
              <a:buBlip>
                <a:blip r:embed="rId2"/>
              </a:buBlip>
              <a:defRPr sz="2880">
                <a:effectLst>
                  <a:outerShdw sx="100000" sy="100000" kx="0" ky="0" algn="b" rotWithShape="0" blurRad="40640" dist="30480" dir="5400000">
                    <a:srgbClr val="000000"/>
                  </a:outerShdw>
                </a:effectLst>
              </a:defRPr>
            </a:pPr>
            <a:r>
              <a:t>Relying on data that is incorrect</a:t>
            </a:r>
          </a:p>
          <a:p>
            <a:pPr marL="355600" indent="-355600" defTabSz="467359">
              <a:spcBef>
                <a:spcPts val="2800"/>
              </a:spcBef>
              <a:buBlip>
                <a:blip r:embed="rId2"/>
              </a:buBlip>
              <a:defRPr sz="2880">
                <a:effectLst>
                  <a:outerShdw sx="100000" sy="100000" kx="0" ky="0" algn="b" rotWithShape="0" blurRad="40640" dist="30480" dir="5400000">
                    <a:srgbClr val="000000"/>
                  </a:outerShdw>
                </a:effectLst>
              </a:defRPr>
            </a:pPr>
            <a:r>
              <a:t>Retaliation of reporting sensitive information</a:t>
            </a:r>
          </a:p>
        </p:txBody>
      </p:sp>
      <p:pic>
        <p:nvPicPr>
          <p:cNvPr id="182" name="crowdsourcing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88825" y="3368151"/>
            <a:ext cx="6109241" cy="35000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Crowdsourcing</a:t>
            </a:r>
          </a:p>
        </p:txBody>
      </p:sp>
      <p:sp>
        <p:nvSpPr>
          <p:cNvPr id="122" name="Shape 12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871219" indent="-435609" defTabSz="572516">
              <a:spcBef>
                <a:spcPts val="3500"/>
              </a:spcBef>
              <a:buBlip>
                <a:blip r:embed="rId2"/>
              </a:buBlip>
              <a:defRPr sz="3528">
                <a:effectLst>
                  <a:outerShdw sx="100000" sy="100000" kx="0" ky="0" algn="b" rotWithShape="0" blurRad="49784" dist="37338" dir="5400000">
                    <a:srgbClr val="000000"/>
                  </a:outerShdw>
                </a:effectLst>
              </a:defRPr>
            </a:pPr>
            <a:r>
              <a:t>Crowdsourcing is modern business term which is defined as a process of obtaining data in the form of services, ideas or content from the online community</a:t>
            </a:r>
          </a:p>
          <a:p>
            <a:pPr lvl="1" marL="871219" indent="-435609" defTabSz="572516">
              <a:spcBef>
                <a:spcPts val="3500"/>
              </a:spcBef>
              <a:buBlip>
                <a:blip r:embed="rId2"/>
              </a:buBlip>
              <a:defRPr sz="3528">
                <a:effectLst>
                  <a:outerShdw sx="100000" sy="100000" kx="0" ky="0" algn="b" rotWithShape="0" blurRad="49784" dist="37338" dir="5400000">
                    <a:srgbClr val="000000"/>
                  </a:outerShdw>
                </a:effectLst>
              </a:defRPr>
            </a:pPr>
            <a:r>
              <a:t>Sensors have become part of today’s technology </a:t>
            </a:r>
          </a:p>
          <a:p>
            <a:pPr lvl="1" marL="871219" indent="-435609" defTabSz="572516">
              <a:spcBef>
                <a:spcPts val="3500"/>
              </a:spcBef>
              <a:buBlip>
                <a:blip r:embed="rId2"/>
              </a:buBlip>
              <a:defRPr sz="3528">
                <a:effectLst>
                  <a:outerShdw sx="100000" sy="100000" kx="0" ky="0" algn="b" rotWithShape="0" blurRad="49784" dist="37338" dir="5400000">
                    <a:srgbClr val="000000"/>
                  </a:outerShdw>
                </a:effectLst>
              </a:defRPr>
            </a:pPr>
            <a:r>
              <a:t>Sensors + Cloud </a:t>
            </a:r>
          </a:p>
          <a:p>
            <a:pPr lvl="1" marL="871219" indent="-435609" defTabSz="572516">
              <a:spcBef>
                <a:spcPts val="3500"/>
              </a:spcBef>
              <a:buBlip>
                <a:blip r:embed="rId2"/>
              </a:buBlip>
              <a:defRPr sz="3528">
                <a:effectLst>
                  <a:outerShdw sx="100000" sy="100000" kx="0" ky="0" algn="b" rotWithShape="0" blurRad="49784" dist="37338" dir="5400000">
                    <a:srgbClr val="000000"/>
                  </a:outerShdw>
                </a:effectLst>
              </a:defRPr>
            </a:pPr>
            <a:r>
              <a:t>Analysis of various patterns </a:t>
            </a:r>
          </a:p>
          <a:p>
            <a:pPr lvl="1" marL="871219" indent="-435609" defTabSz="572516">
              <a:spcBef>
                <a:spcPts val="3500"/>
              </a:spcBef>
              <a:buBlip>
                <a:blip r:embed="rId2"/>
              </a:buBlip>
              <a:defRPr sz="3528">
                <a:effectLst>
                  <a:outerShdw sx="100000" sy="100000" kx="0" ky="0" algn="b" rotWithShape="0" blurRad="49784" dist="37338" dir="5400000">
                    <a:srgbClr val="000000"/>
                  </a:outerShdw>
                </a:effectLst>
              </a:defRPr>
            </a:pPr>
            <a:r>
              <a:t>Effective use of data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title"/>
          </p:nvPr>
        </p:nvSpPr>
        <p:spPr>
          <a:xfrm>
            <a:off x="859067" y="380953"/>
            <a:ext cx="10307891" cy="135741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Future enhancements</a:t>
            </a:r>
          </a:p>
        </p:txBody>
      </p:sp>
      <p:sp>
        <p:nvSpPr>
          <p:cNvPr id="185" name="Shape 185"/>
          <p:cNvSpPr/>
          <p:nvPr>
            <p:ph type="body" idx="1"/>
          </p:nvPr>
        </p:nvSpPr>
        <p:spPr>
          <a:xfrm>
            <a:off x="1184119" y="2087194"/>
            <a:ext cx="9657787" cy="6428244"/>
          </a:xfrm>
          <a:prstGeom prst="rect">
            <a:avLst/>
          </a:prstGeom>
        </p:spPr>
        <p:txBody>
          <a:bodyPr/>
          <a:lstStyle/>
          <a:p>
            <a:pPr marL="770466" indent="-770466">
              <a:buSzPct val="100000"/>
              <a:buAutoNum type="arabicPeriod" startAt="1"/>
            </a:pPr>
            <a:r>
              <a:t>Sensor Provisioning</a:t>
            </a:r>
          </a:p>
          <a:p>
            <a:pPr marL="770466" indent="-770466">
              <a:buSzPct val="100000"/>
              <a:buAutoNum type="arabicPeriod" startAt="1"/>
            </a:pPr>
            <a:r>
              <a:t>Export/Import data using ReST-API calls</a:t>
            </a:r>
          </a:p>
          <a:p>
            <a:pPr marL="770466" indent="-770466">
              <a:buSzPct val="100000"/>
              <a:buAutoNum type="arabicPeriod" startAt="1"/>
            </a:pPr>
            <a:r>
              <a:t>Air quality and radiation exposure monitoring  </a:t>
            </a:r>
          </a:p>
          <a:p>
            <a:pPr marL="770466" indent="-770466">
              <a:buSzPct val="100000"/>
              <a:buAutoNum type="arabicPeriod" startAt="1"/>
            </a:pPr>
            <a:r>
              <a:t>Disaster Management and quick evacuation plans</a:t>
            </a:r>
          </a:p>
          <a:p>
            <a:pPr marL="770466" indent="-770466">
              <a:buSzPct val="100000"/>
              <a:buAutoNum type="arabicPeriod" startAt="1"/>
            </a:pPr>
            <a:r>
              <a:t>Introduce Incentive mechanism</a:t>
            </a:r>
          </a:p>
          <a:p>
            <a:pPr marL="770466" indent="-770466">
              <a:buSzPct val="100000"/>
              <a:buAutoNum type="arabicPeriod" startAt="1"/>
            </a:pPr>
            <a:r>
              <a:t>Sense iOS App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type="body" sz="quarter" idx="4294967295"/>
          </p:nvPr>
        </p:nvSpPr>
        <p:spPr>
          <a:xfrm>
            <a:off x="715732" y="2272705"/>
            <a:ext cx="11211406" cy="2127515"/>
          </a:xfrm>
          <a:prstGeom prst="rect">
            <a:avLst/>
          </a:prstGeom>
        </p:spPr>
        <p:txBody>
          <a:bodyPr anchor="t"/>
          <a:lstStyle>
            <a:lvl1pPr marL="770466" indent="-770466">
              <a:spcBef>
                <a:spcPts val="0"/>
              </a:spcBef>
              <a:buSzPct val="100000"/>
              <a:buAutoNum type="arabicPeriod" startAt="7"/>
              <a:defRPr sz="4200">
                <a:solidFill>
                  <a:srgbClr val="73BFFF"/>
                </a:solidFill>
              </a:defRPr>
            </a:lvl1pPr>
          </a:lstStyle>
          <a:p>
            <a:pPr/>
            <a:r>
              <a:t>Geofencing with google maps for Push Notification</a:t>
            </a:r>
          </a:p>
        </p:txBody>
      </p:sp>
      <p:sp>
        <p:nvSpPr>
          <p:cNvPr id="188" name="Shape 188"/>
          <p:cNvSpPr/>
          <p:nvPr>
            <p:ph type="title" idx="4294967295"/>
          </p:nvPr>
        </p:nvSpPr>
        <p:spPr>
          <a:xfrm>
            <a:off x="830400" y="853959"/>
            <a:ext cx="10307890" cy="1357412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Future enhancements</a:t>
            </a:r>
          </a:p>
        </p:txBody>
      </p:sp>
      <p:sp>
        <p:nvSpPr>
          <p:cNvPr id="189" name="Shape 189"/>
          <p:cNvSpPr/>
          <p:nvPr/>
        </p:nvSpPr>
        <p:spPr>
          <a:xfrm>
            <a:off x="543730" y="4031548"/>
            <a:ext cx="7112307" cy="41780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lvl="1" marL="746759" indent="-373379" algn="l" defTabSz="490727">
              <a:spcBef>
                <a:spcPts val="3000"/>
              </a:spcBef>
              <a:buSzPct val="30000"/>
              <a:buBlip>
                <a:blip r:embed="rId2"/>
              </a:buBlip>
              <a:defRPr sz="3024">
                <a:effectLst>
                  <a:outerShdw sx="100000" sy="100000" kx="0" ky="0" algn="b" rotWithShape="0" blurRad="42672" dist="32004" dir="5400000">
                    <a:srgbClr val="000000"/>
                  </a:outerShdw>
                </a:effectLst>
              </a:defRPr>
            </a:pPr>
            <a:r>
              <a:t>Geofencing allows you to establish a virtual fence around a predefined geographic area</a:t>
            </a:r>
          </a:p>
          <a:p>
            <a:pPr lvl="1" marL="746759" indent="-373379" algn="l" defTabSz="490727">
              <a:spcBef>
                <a:spcPts val="3000"/>
              </a:spcBef>
              <a:buSzPct val="30000"/>
              <a:buBlip>
                <a:blip r:embed="rId2"/>
              </a:buBlip>
              <a:defRPr sz="3024">
                <a:effectLst>
                  <a:outerShdw sx="100000" sy="100000" kx="0" ky="0" algn="b" rotWithShape="0" blurRad="42672" dist="32004" dir="5400000">
                    <a:srgbClr val="000000"/>
                  </a:outerShdw>
                </a:effectLst>
              </a:defRPr>
            </a:pPr>
            <a:r>
              <a:t>This can be used to alert users registered with the system</a:t>
            </a:r>
          </a:p>
          <a:p>
            <a:pPr lvl="1" marL="746759" indent="-373379" algn="l" defTabSz="490727">
              <a:spcBef>
                <a:spcPts val="3000"/>
              </a:spcBef>
              <a:buSzPct val="30000"/>
              <a:buBlip>
                <a:blip r:embed="rId2"/>
              </a:buBlip>
              <a:defRPr sz="3024">
                <a:effectLst>
                  <a:outerShdw sx="100000" sy="100000" kx="0" ky="0" algn="b" rotWithShape="0" blurRad="42672" dist="32004" dir="5400000">
                    <a:srgbClr val="000000"/>
                  </a:outerShdw>
                </a:effectLst>
              </a:defRPr>
            </a:pPr>
            <a:r>
              <a:t>Environmental hazards push notifications</a:t>
            </a:r>
          </a:p>
        </p:txBody>
      </p:sp>
      <p:pic>
        <p:nvPicPr>
          <p:cNvPr id="190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92995" y="4139381"/>
            <a:ext cx="3898901" cy="3962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Final_Demo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759200" y="-1"/>
            <a:ext cx="5486401" cy="975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91000" fill="hold"/>
                                        <p:tgtEl>
                                          <p:spTgt spid="1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94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type="body" idx="13"/>
          </p:nvPr>
        </p:nvSpPr>
        <p:spPr>
          <a:xfrm>
            <a:off x="4744815" y="5535830"/>
            <a:ext cx="3515170" cy="1566266"/>
          </a:xfrm>
          <a:prstGeom prst="rect">
            <a:avLst/>
          </a:prstGeom>
        </p:spPr>
        <p:txBody>
          <a:bodyPr/>
          <a:lstStyle/>
          <a:p>
            <a:pPr/>
            <a:r>
              <a:t>Isha Patel</a:t>
            </a:r>
          </a:p>
          <a:p>
            <a:pPr/>
            <a:r>
              <a:t>Priya Singara Velu</a:t>
            </a:r>
          </a:p>
          <a:p>
            <a:pPr/>
            <a:r>
              <a:t>Saraswathi Thanu</a:t>
            </a:r>
          </a:p>
          <a:p>
            <a:pPr/>
            <a:r>
              <a:t>Shraddha Kannav</a:t>
            </a:r>
          </a:p>
        </p:txBody>
      </p:sp>
      <p:sp>
        <p:nvSpPr>
          <p:cNvPr id="197" name="Shape 197"/>
          <p:cNvSpPr/>
          <p:nvPr>
            <p:ph type="body" idx="14"/>
          </p:nvPr>
        </p:nvSpPr>
        <p:spPr>
          <a:xfrm>
            <a:off x="1269999" y="3407188"/>
            <a:ext cx="10464801" cy="647701"/>
          </a:xfrm>
          <a:prstGeom prst="rect">
            <a:avLst/>
          </a:prstGeom>
        </p:spPr>
        <p:txBody>
          <a:bodyPr/>
          <a:lstStyle/>
          <a:p>
            <a:pPr/>
            <a:r>
              <a:t>Thank you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Screen Shot 2015-10-02 at 5.12.14 PM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605" r="0" b="1605"/>
          <a:stretch>
            <a:fillRect/>
          </a:stretch>
        </p:blipFill>
        <p:spPr>
          <a:xfrm>
            <a:off x="2099753" y="906065"/>
            <a:ext cx="8804490" cy="6047405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Shape 1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Crowdsourcing</a:t>
            </a:r>
          </a:p>
        </p:txBody>
      </p:sp>
      <p:sp>
        <p:nvSpPr>
          <p:cNvPr id="126" name="Shape 126"/>
          <p:cNvSpPr/>
          <p:nvPr>
            <p:ph type="body" sz="quarter" idx="4294967295"/>
          </p:nvPr>
        </p:nvSpPr>
        <p:spPr>
          <a:xfrm>
            <a:off x="787400" y="8013700"/>
            <a:ext cx="11430000" cy="1562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/>
            </a:lvl1pPr>
          </a:lstStyle>
          <a:p>
            <a:pPr/>
            <a:r>
              <a:t>Overview of the System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Smart Phone Sensors</a:t>
            </a:r>
          </a:p>
        </p:txBody>
      </p:sp>
      <p:sp>
        <p:nvSpPr>
          <p:cNvPr id="129" name="Shape 129"/>
          <p:cNvSpPr/>
          <p:nvPr>
            <p:ph type="body" idx="4294967295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/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Accelerometer Sensor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Gravity Sensor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Gyroscope Sensor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Light Sensors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Magnetic Field Sensor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Proximity Sensor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Pressure Sensor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Practical Applications</a:t>
            </a:r>
          </a:p>
        </p:txBody>
      </p:sp>
      <p:sp>
        <p:nvSpPr>
          <p:cNvPr id="132" name="Shape 132"/>
          <p:cNvSpPr/>
          <p:nvPr>
            <p:ph type="body" idx="4294967295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/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Healthcare 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Environmental scenarios (Hazard notification)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Smart City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Smart Traffic Solutions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Emergency Vehicle Alert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7638" y="2695961"/>
            <a:ext cx="12029524" cy="5021020"/>
          </a:xfrm>
          <a:prstGeom prst="rect">
            <a:avLst/>
          </a:prstGeom>
          <a:ln w="12700">
            <a:miter lim="400000"/>
          </a:ln>
        </p:spPr>
      </p:pic>
      <p:sp>
        <p:nvSpPr>
          <p:cNvPr id="135" name="Shape 135"/>
          <p:cNvSpPr/>
          <p:nvPr>
            <p:ph type="title" idx="4294967295"/>
          </p:nvPr>
        </p:nvSpPr>
        <p:spPr>
          <a:xfrm>
            <a:off x="515063" y="-147339"/>
            <a:ext cx="11430001" cy="24384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Big Data Challenges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asted-image.pd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2070719" y="922001"/>
            <a:ext cx="9050719" cy="6015533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hape 1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Cloud Sensing </a:t>
            </a:r>
          </a:p>
        </p:txBody>
      </p:sp>
      <p:sp>
        <p:nvSpPr>
          <p:cNvPr id="139" name="Shape 139"/>
          <p:cNvSpPr/>
          <p:nvPr>
            <p:ph type="body" sz="quarter" idx="4294967295"/>
          </p:nvPr>
        </p:nvSpPr>
        <p:spPr>
          <a:xfrm>
            <a:off x="787400" y="8013700"/>
            <a:ext cx="11430000" cy="1562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/>
            </a:lvl1pPr>
          </a:lstStyle>
          <a:p>
            <a:pPr/>
            <a:r>
              <a:t>Infrastructure of the System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Key Components</a:t>
            </a:r>
          </a:p>
        </p:txBody>
      </p:sp>
      <p:sp>
        <p:nvSpPr>
          <p:cNvPr id="142" name="Shape 142"/>
          <p:cNvSpPr/>
          <p:nvPr>
            <p:ph type="body" idx="4294967295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/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Mobile Sensor Cloud sources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Data acquisition and pre-processing module 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Cloud layer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Interactive mobile client</a:t>
            </a:r>
          </a:p>
          <a:p>
            <a:pPr marL="518583" indent="-518583">
              <a:spcBef>
                <a:spcPts val="0"/>
              </a:spcBef>
              <a:buBlip>
                <a:blip r:embed="rId2"/>
              </a:buBlip>
              <a:defRPr sz="4200">
                <a:solidFill>
                  <a:srgbClr val="73BFFF"/>
                </a:solidFill>
              </a:defRPr>
            </a:pPr>
            <a:r>
              <a:t>Web Services Layer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pasted-image.pdf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332587" y="409473"/>
            <a:ext cx="10159225" cy="7715794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hape 145"/>
          <p:cNvSpPr/>
          <p:nvPr>
            <p:ph type="title" idx="4294967295"/>
          </p:nvPr>
        </p:nvSpPr>
        <p:spPr>
          <a:xfrm>
            <a:off x="787400" y="8326553"/>
            <a:ext cx="11430000" cy="1219201"/>
          </a:xfrm>
          <a:prstGeom prst="rect">
            <a:avLst/>
          </a:prstGeom>
        </p:spPr>
        <p:txBody>
          <a:bodyPr anchor="b"/>
          <a:lstStyle>
            <a:lvl1pPr algn="ctr">
              <a:defRPr>
                <a:solidFill>
                  <a:srgbClr val="009688"/>
                </a:solidFill>
              </a:defRPr>
            </a:lvl1pPr>
          </a:lstStyle>
          <a:p>
            <a:pPr/>
            <a:r>
              <a:t>Architecture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